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38"/>
  </p:notesMasterIdLst>
  <p:handoutMasterIdLst>
    <p:handoutMasterId r:id="rId39"/>
  </p:handoutMasterIdLst>
  <p:sldIdLst>
    <p:sldId id="356" r:id="rId5"/>
    <p:sldId id="376" r:id="rId6"/>
    <p:sldId id="371" r:id="rId7"/>
    <p:sldId id="279" r:id="rId8"/>
    <p:sldId id="367" r:id="rId9"/>
    <p:sldId id="374" r:id="rId10"/>
    <p:sldId id="377" r:id="rId11"/>
    <p:sldId id="375" r:id="rId12"/>
    <p:sldId id="257" r:id="rId13"/>
    <p:sldId id="284" r:id="rId14"/>
    <p:sldId id="364" r:id="rId15"/>
    <p:sldId id="265" r:id="rId16"/>
    <p:sldId id="363" r:id="rId17"/>
    <p:sldId id="264" r:id="rId18"/>
    <p:sldId id="366" r:id="rId19"/>
    <p:sldId id="354" r:id="rId20"/>
    <p:sldId id="360" r:id="rId21"/>
    <p:sldId id="361" r:id="rId22"/>
    <p:sldId id="362" r:id="rId23"/>
    <p:sldId id="269" r:id="rId24"/>
    <p:sldId id="373" r:id="rId25"/>
    <p:sldId id="290" r:id="rId26"/>
    <p:sldId id="291" r:id="rId27"/>
    <p:sldId id="292" r:id="rId28"/>
    <p:sldId id="293" r:id="rId29"/>
    <p:sldId id="294" r:id="rId30"/>
    <p:sldId id="368" r:id="rId31"/>
    <p:sldId id="378" r:id="rId32"/>
    <p:sldId id="369" r:id="rId33"/>
    <p:sldId id="370" r:id="rId34"/>
    <p:sldId id="278" r:id="rId35"/>
    <p:sldId id="295" r:id="rId36"/>
    <p:sldId id="34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6" autoAdjust="0"/>
    <p:restoredTop sz="94634" autoAdjust="0"/>
  </p:normalViewPr>
  <p:slideViewPr>
    <p:cSldViewPr snapToGrid="0">
      <p:cViewPr varScale="1">
        <p:scale>
          <a:sx n="66" d="100"/>
          <a:sy n="66" d="100"/>
        </p:scale>
        <p:origin x="500" y="44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15368-2506-4AC7-9A04-1A3DDDBECEDC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8F95-BA2E-40C8-B620-AF55B55C39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428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0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3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10/21/2022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10/21/2022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10/21/2022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anchor="b">
            <a:normAutofit/>
          </a:bodyPr>
          <a:lstStyle/>
          <a:p>
            <a:b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b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</a:t>
            </a:r>
            <a:br>
              <a:rPr lang="en-US" sz="6000" b="1" dirty="0">
                <a:solidFill>
                  <a:srgbClr val="C00000"/>
                </a:solidFill>
              </a:rPr>
            </a:b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226 JAVA (SL – NG)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RLL GROUP-5</a:t>
            </a:r>
            <a:endParaRPr lang="en-US" sz="2000" dirty="0"/>
          </a:p>
        </p:txBody>
      </p:sp>
      <p:pic>
        <p:nvPicPr>
          <p:cNvPr id="1026" name="Picture 2" descr="The curious case of Online Banking">
            <a:extLst>
              <a:ext uri="{FF2B5EF4-FFF2-40B4-BE49-F238E27FC236}">
                <a16:creationId xmlns:a16="http://schemas.microsoft.com/office/drawing/2014/main" id="{61DEFF19-CBBB-DF85-7BCD-E68906F5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271" y="966634"/>
            <a:ext cx="6394443" cy="497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" t="-657" r="-333" b="135"/>
          <a:stretch/>
        </p:blipFill>
        <p:spPr>
          <a:xfrm>
            <a:off x="4978401" y="1498600"/>
            <a:ext cx="6146799" cy="408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4976" y="2234819"/>
            <a:ext cx="4157296" cy="363347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Modules involved are</a:t>
            </a:r>
          </a:p>
          <a:p>
            <a:pPr marL="342900" indent="-342900">
              <a:buClr>
                <a:srgbClr val="C00000"/>
              </a:buClr>
              <a:buSzPct val="109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  <a:p>
            <a:pPr marL="342900" indent="-342900">
              <a:buClr>
                <a:srgbClr val="C00000"/>
              </a:buClr>
              <a:buSzPct val="109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  <a:p>
            <a:pPr marL="342900" indent="-342900">
              <a:buClr>
                <a:srgbClr val="C00000"/>
              </a:buClr>
              <a:buSzPct val="109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authentication</a:t>
            </a:r>
          </a:p>
          <a:p>
            <a:pPr marL="285750" indent="-285750">
              <a:lnSpc>
                <a:spcPts val="2000"/>
              </a:lnSpc>
              <a:buClr>
                <a:srgbClr val="C00000"/>
              </a:buClr>
              <a:buSzPct val="109000"/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033E0-1641-8121-61B1-1D6E64942FCC}"/>
              </a:ext>
            </a:extLst>
          </p:cNvPr>
          <p:cNvSpPr txBox="1"/>
          <p:nvPr/>
        </p:nvSpPr>
        <p:spPr>
          <a:xfrm>
            <a:off x="1308847" y="121831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4546-16F1-506B-0085-C7E81D50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1267"/>
            <a:ext cx="4886854" cy="587584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CONTD…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1F1C-2B6B-E1F4-9D67-7CD2DC37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604" y="629572"/>
            <a:ext cx="9735890" cy="43727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MODULE: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57100" lvl="8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The Admin Can View the Users                                         </a:t>
            </a:r>
          </a:p>
          <a:p>
            <a:pPr marL="1357100" lvl="8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2850" lvl="8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The Admin Approve the Cheque Book Requests </a:t>
            </a:r>
          </a:p>
          <a:p>
            <a:pPr marL="1642850" lvl="8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</a:p>
          <a:p>
            <a:pPr marL="1357100" lvl="8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The administrator can also lock the user accounts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DD7DD-7553-7C74-EDD9-56E2636E3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3" t="44094" r="37557" b="41709"/>
          <a:stretch/>
        </p:blipFill>
        <p:spPr>
          <a:xfrm>
            <a:off x="2281299" y="2488131"/>
            <a:ext cx="2052916" cy="1942632"/>
          </a:xfrm>
          <a:prstGeom prst="rect">
            <a:avLst/>
          </a:prstGeom>
        </p:spPr>
      </p:pic>
      <p:pic>
        <p:nvPicPr>
          <p:cNvPr id="8" name="Picture 2" descr="Man Inscription Admin Icon Outline Man Stock Vector (Royalty Free)  1730974153 | Shutterstock">
            <a:extLst>
              <a:ext uri="{FF2B5EF4-FFF2-40B4-BE49-F238E27FC236}">
                <a16:creationId xmlns:a16="http://schemas.microsoft.com/office/drawing/2014/main" id="{A5E612B2-67AA-E815-C171-BF872BBCC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6"/>
          <a:stretch/>
        </p:blipFill>
        <p:spPr bwMode="auto">
          <a:xfrm>
            <a:off x="1847821" y="2536983"/>
            <a:ext cx="1860184" cy="18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646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7E090F-C05C-BB50-191E-A96295560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753" y="1951038"/>
            <a:ext cx="4702969" cy="37623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Activity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E914B9-A9C9-B51D-69CA-22E87D7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209" y="813265"/>
            <a:ext cx="9310744" cy="1060359"/>
          </a:xfrm>
        </p:spPr>
        <p:txBody>
          <a:bodyPr>
            <a:normAutofit fontScale="90000"/>
          </a:bodyPr>
          <a:lstStyle/>
          <a:p>
            <a:r>
              <a:rPr lang="en-IN" sz="3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CONTD...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USER-module: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8E460-4904-FE35-EF95-80406E015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2200" y="2106015"/>
            <a:ext cx="6702013" cy="3354184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or Login to the Application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 and Withdraw Money from the Account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Balance in Primary and Savings Account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Chequebook Requests for Different Accounts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do the Transaction.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23B74-EEB1-D0B7-A8B4-AA4C6163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96" t="36573" r="37074" b="34647"/>
          <a:stretch/>
        </p:blipFill>
        <p:spPr>
          <a:xfrm>
            <a:off x="2060989" y="1968112"/>
            <a:ext cx="1622612" cy="251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9FD447-B022-CDF5-4548-3FA1220F7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580" y="2052638"/>
            <a:ext cx="6019800" cy="37623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User Activity Diagram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7" b="16027"/>
          <a:stretch>
            <a:fillRect/>
          </a:stretch>
        </p:blipFill>
        <p:spPr>
          <a:xfrm>
            <a:off x="7719586" y="856057"/>
            <a:ext cx="3289591" cy="17144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B90FAB-A214-58AB-F0D6-A60C32D68E6F}"/>
              </a:ext>
            </a:extLst>
          </p:cNvPr>
          <p:cNvSpPr txBox="1"/>
          <p:nvPr/>
        </p:nvSpPr>
        <p:spPr>
          <a:xfrm>
            <a:off x="1111622" y="1389457"/>
            <a:ext cx="84178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CONTD…</a:t>
            </a:r>
          </a:p>
          <a:p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AUTHENTICATION MODULE: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details should be verified against the details in the user tables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it is valid user, they should be entered into the system.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Once entered, based on the user type access to the different modules to be enabled / disabled.</a:t>
            </a:r>
          </a:p>
        </p:txBody>
      </p:sp>
    </p:spTree>
    <p:extLst>
      <p:ext uri="{BB962C8B-B14F-4D97-AF65-F5344CB8AC3E}">
        <p14:creationId xmlns:p14="http://schemas.microsoft.com/office/powerpoint/2010/main" val="22456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55044B-7527-3F49-CD2B-40299014BD83}"/>
              </a:ext>
            </a:extLst>
          </p:cNvPr>
          <p:cNvSpPr txBox="1"/>
          <p:nvPr/>
        </p:nvSpPr>
        <p:spPr>
          <a:xfrm>
            <a:off x="1083186" y="94183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D6F1AAF-16A9-21AF-57B8-7C7A10AF9F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0235" y="1667436"/>
            <a:ext cx="9072283" cy="39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B8DF-B707-7F5C-229C-8D36AF91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211" y="941832"/>
            <a:ext cx="5711810" cy="58758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SEQUENCE DIAGRAM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86AAD58-CBCA-D091-33FA-22D41D417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1073" y="1828800"/>
            <a:ext cx="7857374" cy="377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8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9ECC-BCD7-7387-CADB-CAD6BE34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06" y="941832"/>
            <a:ext cx="5711810" cy="58758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DEPOSIT SEQUENCE DIAGRAM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88171CE-E538-2767-388D-D6C97C08B5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1159" y="1628028"/>
            <a:ext cx="8532065" cy="41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8406FD-D202-FFF0-184C-10CC4855B6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8494956" cy="2919413"/>
          </a:xfrm>
        </p:spPr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0BC89-1A72-4BCB-ADC1-AE1D60A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39" y="1071113"/>
            <a:ext cx="10058400" cy="58758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Withdraw Sequence Diagram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B85884B-E345-D5E4-2752-FA971F46FFA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63271"/>
            <a:ext cx="9391427" cy="34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949"/>
          <a:stretch/>
        </p:blipFill>
        <p:spPr>
          <a:xfrm>
            <a:off x="5486400" y="1790700"/>
            <a:ext cx="5613400" cy="340786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5680" y="976207"/>
            <a:ext cx="4300220" cy="814493"/>
          </a:xfrm>
        </p:spPr>
        <p:txBody>
          <a:bodyPr>
            <a:noAutofit/>
          </a:bodyPr>
          <a:lstStyle/>
          <a:p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Team leader: OGGU DINESH KUMAR REDDY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76857"/>
            <a:ext cx="4300220" cy="3633471"/>
          </a:xfrm>
        </p:spPr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</a:rPr>
              <a:t>TEAM MEMBERS   </a:t>
            </a:r>
            <a:r>
              <a:rPr lang="en-IN" sz="1400" dirty="0">
                <a:latin typeface="Times New Roman" panose="02020603050405020304" pitchFamily="18" charset="0"/>
              </a:rPr>
              <a:t>:</a:t>
            </a:r>
            <a:r>
              <a:rPr lang="en-IN" sz="1400" b="1" dirty="0">
                <a:latin typeface="Times New Roman" panose="02020603050405020304" pitchFamily="18" charset="0"/>
              </a:rPr>
              <a:t>	</a:t>
            </a:r>
            <a:r>
              <a:rPr lang="en-IN" sz="1200" b="1" dirty="0">
                <a:latin typeface="Times New Roman" panose="02020603050405020304" pitchFamily="18" charset="0"/>
              </a:rPr>
              <a:t>MONISHA </a:t>
            </a:r>
          </a:p>
          <a:p>
            <a:r>
              <a:rPr lang="en-IN" sz="1200" b="1" dirty="0">
                <a:latin typeface="Times New Roman" panose="02020603050405020304" pitchFamily="18" charset="0"/>
              </a:rPr>
              <a:t>		MORLA SAHITHI</a:t>
            </a:r>
          </a:p>
          <a:p>
            <a:r>
              <a:rPr lang="en-IN" sz="1200" b="1" dirty="0">
                <a:latin typeface="Times New Roman" panose="02020603050405020304" pitchFamily="18" charset="0"/>
              </a:rPr>
              <a:t>		BOOBALAN</a:t>
            </a:r>
          </a:p>
          <a:p>
            <a:r>
              <a:rPr lang="en-IN" sz="1200" b="1" dirty="0">
                <a:latin typeface="Times New Roman" panose="02020603050405020304" pitchFamily="18" charset="0"/>
              </a:rPr>
              <a:t>		SHANMUGA PRIYA</a:t>
            </a:r>
          </a:p>
          <a:p>
            <a:r>
              <a:rPr lang="en-IN" sz="1200" b="1" dirty="0">
                <a:latin typeface="Times New Roman" panose="02020603050405020304" pitchFamily="18" charset="0"/>
              </a:rPr>
              <a:t>		NANABALA SREENATH</a:t>
            </a:r>
          </a:p>
          <a:p>
            <a:r>
              <a:rPr lang="en-IN" sz="1200" b="1" dirty="0">
                <a:latin typeface="Times New Roman" panose="02020603050405020304" pitchFamily="18" charset="0"/>
              </a:rPr>
              <a:t>		NIVETHA KAMALAKKANNAN</a:t>
            </a:r>
          </a:p>
          <a:p>
            <a:r>
              <a:rPr lang="en-IN" sz="1200" b="1" dirty="0">
                <a:latin typeface="Times New Roman" panose="02020603050405020304" pitchFamily="18" charset="0"/>
              </a:rPr>
              <a:t>		NUNE JAHNA TEJASWI</a:t>
            </a:r>
          </a:p>
          <a:p>
            <a:r>
              <a:rPr lang="en-IN" sz="1200" b="1" dirty="0">
                <a:latin typeface="Times New Roman" panose="02020603050405020304" pitchFamily="18" charset="0"/>
              </a:rPr>
              <a:t>		OTTIKUNTA SAHITH</a:t>
            </a:r>
          </a:p>
          <a:p>
            <a:r>
              <a:rPr lang="en-IN" sz="1200" b="1" dirty="0">
                <a:latin typeface="Times New Roman" panose="02020603050405020304" pitchFamily="18" charset="0"/>
              </a:rPr>
              <a:t>		PRASANTH SUNDARRAJAN</a:t>
            </a:r>
          </a:p>
        </p:txBody>
      </p:sp>
    </p:spTree>
    <p:extLst>
      <p:ext uri="{BB962C8B-B14F-4D97-AF65-F5344CB8AC3E}">
        <p14:creationId xmlns:p14="http://schemas.microsoft.com/office/powerpoint/2010/main" val="292982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78736"/>
            <a:ext cx="3220720" cy="3760891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: Online Banking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1. admin</a:t>
            </a: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cheque_book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personal_transaction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primary_account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savings_account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6. transactions</a:t>
            </a: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7. user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08" y="2078736"/>
            <a:ext cx="6687372" cy="37608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AEB78E-699A-0056-615B-295F74D48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458119" y="1404938"/>
            <a:ext cx="5769007" cy="433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B174E9-720A-E95B-7893-73D4B229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752371"/>
            <a:ext cx="3487420" cy="817667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08471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80" y="1014337"/>
            <a:ext cx="10058400" cy="58758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  HOME PAGE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3502BE4-A01B-E14E-6429-2D7DF6F4F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290" b="7696"/>
          <a:stretch/>
        </p:blipFill>
        <p:spPr>
          <a:xfrm>
            <a:off x="1884680" y="1601921"/>
            <a:ext cx="8432800" cy="4222377"/>
          </a:xfrm>
        </p:spPr>
      </p:pic>
    </p:spTree>
    <p:extLst>
      <p:ext uri="{BB962C8B-B14F-4D97-AF65-F5344CB8AC3E}">
        <p14:creationId xmlns:p14="http://schemas.microsoft.com/office/powerpoint/2010/main" val="3924099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8FE3B-27DB-B5E5-3FE1-A801165E6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31"/>
          <a:stretch/>
        </p:blipFill>
        <p:spPr>
          <a:xfrm>
            <a:off x="2055879" y="1698775"/>
            <a:ext cx="7994517" cy="41986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7" y="701571"/>
            <a:ext cx="10058400" cy="128930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LOGIN: </a:t>
            </a:r>
          </a:p>
        </p:txBody>
      </p:sp>
    </p:spTree>
    <p:extLst>
      <p:ext uri="{BB962C8B-B14F-4D97-AF65-F5344CB8AC3E}">
        <p14:creationId xmlns:p14="http://schemas.microsoft.com/office/powerpoint/2010/main" val="941711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F8DD4-2D9D-ECA4-2037-AE8C2BDD9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42"/>
          <a:stretch/>
        </p:blipFill>
        <p:spPr>
          <a:xfrm>
            <a:off x="2025216" y="1762711"/>
            <a:ext cx="8126328" cy="42674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180" y="676171"/>
            <a:ext cx="10058400" cy="128930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DASHBOARD:</a:t>
            </a:r>
          </a:p>
        </p:txBody>
      </p:sp>
    </p:spTree>
    <p:extLst>
      <p:ext uri="{BB962C8B-B14F-4D97-AF65-F5344CB8AC3E}">
        <p14:creationId xmlns:p14="http://schemas.microsoft.com/office/powerpoint/2010/main" val="1210733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2127" y="865094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14B2714-4BEC-F677-7EFE-4073F757F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15" y="865094"/>
            <a:ext cx="10058400" cy="114300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8CEEDB-8AE4-AC5F-BD79-43289978B5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7829"/>
          <a:stretch/>
        </p:blipFill>
        <p:spPr>
          <a:xfrm>
            <a:off x="1581939" y="1436594"/>
            <a:ext cx="8658776" cy="4436782"/>
          </a:xfrm>
        </p:spPr>
      </p:pic>
    </p:spTree>
    <p:extLst>
      <p:ext uri="{BB962C8B-B14F-4D97-AF65-F5344CB8AC3E}">
        <p14:creationId xmlns:p14="http://schemas.microsoft.com/office/powerpoint/2010/main" val="967110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2C4CB-BBCB-C70E-AFB6-273809D8D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245"/>
          <a:stretch/>
        </p:blipFill>
        <p:spPr>
          <a:xfrm>
            <a:off x="2056931" y="1735138"/>
            <a:ext cx="8139097" cy="42465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280" y="625371"/>
            <a:ext cx="10058400" cy="128930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APPROVING CHEQUEBOOK REQUEST: </a:t>
            </a:r>
          </a:p>
        </p:txBody>
      </p:sp>
    </p:spTree>
    <p:extLst>
      <p:ext uri="{BB962C8B-B14F-4D97-AF65-F5344CB8AC3E}">
        <p14:creationId xmlns:p14="http://schemas.microsoft.com/office/powerpoint/2010/main" val="50288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8" y="650771"/>
            <a:ext cx="10058400" cy="128930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4868" y="1399405"/>
            <a:ext cx="93236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is done with: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NG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testing: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Postman is an application that allows us to test APIs utilizing a graphical user interface. Some of Postman's advantages include the collection feature and the possibility to create different testing environments.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is an open-source tool that automates web browsers. It provides a single interface that lets you write test scripts in programming languages</a:t>
            </a: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en-US" sz="1600" dirty="0">
              <a:solidFill>
                <a:srgbClr val="202124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NG: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r>
              <a:rPr lang="en-US" sz="16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makes automated tests more structured, readable, maintainable and user-friendly</a:t>
            </a:r>
            <a:r>
              <a:rPr lang="en-US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2" descr="Test Image Png - Unit Testing Png, Transparent Png - kindpng">
            <a:extLst>
              <a:ext uri="{FF2B5EF4-FFF2-40B4-BE49-F238E27FC236}">
                <a16:creationId xmlns:a16="http://schemas.microsoft.com/office/drawing/2014/main" id="{A8FB5B7B-4E23-9616-3E4F-351C0CF3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3706">
            <a:off x="8931968" y="1356168"/>
            <a:ext cx="1605133" cy="13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961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43250-16D5-E768-37F6-91DA30842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29"/>
          <a:stretch/>
        </p:blipFill>
        <p:spPr>
          <a:xfrm>
            <a:off x="2163466" y="1633538"/>
            <a:ext cx="7779343" cy="4081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8" y="650771"/>
            <a:ext cx="10058400" cy="128930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- 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</a:p>
        </p:txBody>
      </p:sp>
    </p:spTree>
    <p:extLst>
      <p:ext uri="{BB962C8B-B14F-4D97-AF65-F5344CB8AC3E}">
        <p14:creationId xmlns:p14="http://schemas.microsoft.com/office/powerpoint/2010/main" val="567690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424B3-230C-E1DF-9979-8CCC540B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093"/>
          <a:stretch/>
        </p:blipFill>
        <p:spPr>
          <a:xfrm>
            <a:off x="2105290" y="1559075"/>
            <a:ext cx="7895695" cy="4126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8" y="574571"/>
            <a:ext cx="10058400" cy="128930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–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TESTING</a:t>
            </a:r>
          </a:p>
        </p:txBody>
      </p:sp>
    </p:spTree>
    <p:extLst>
      <p:ext uri="{BB962C8B-B14F-4D97-AF65-F5344CB8AC3E}">
        <p14:creationId xmlns:p14="http://schemas.microsoft.com/office/powerpoint/2010/main" val="188548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0D2A-7244-10F6-A7C7-1706521AD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19" y="992876"/>
            <a:ext cx="10474362" cy="482612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DFB1-FBE1-66E6-5B79-474853E8A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6340" y="1475488"/>
            <a:ext cx="2663960" cy="455407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Proposed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Flowchart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 &amp; Goals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1475488"/>
            <a:ext cx="8115300" cy="42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47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AB4660-7AB2-BFBF-D7FB-5602B31F2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80"/>
          <a:stretch/>
        </p:blipFill>
        <p:spPr>
          <a:xfrm>
            <a:off x="2095801" y="1546375"/>
            <a:ext cx="7914673" cy="4181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FE98C0-B3D4-2950-2515-689BA60A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49171"/>
            <a:ext cx="10058400" cy="1289304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</a:p>
        </p:txBody>
      </p:sp>
    </p:spTree>
    <p:extLst>
      <p:ext uri="{BB962C8B-B14F-4D97-AF65-F5344CB8AC3E}">
        <p14:creationId xmlns:p14="http://schemas.microsoft.com/office/powerpoint/2010/main" val="3658527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2518" y="836507"/>
            <a:ext cx="4886854" cy="58758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29441" y="520699"/>
            <a:ext cx="9679860" cy="550079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  <a:buSzPct val="108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OnlineBanking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was successfully designed and is tested for accuracy and quality.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8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project we have accomplished all the objectives and this project meets the needs of the organization.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8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developed will be used in searching, retrieving and generating information for the concerned requests.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16" y="4599629"/>
            <a:ext cx="1439508" cy="15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660" y="1943829"/>
            <a:ext cx="4782820" cy="303936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entry work.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retrieval of information.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Reduced errors due to human intervention.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friendly screens to enter the data.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Portable and Flexible for further enhancement 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finding of requested information.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43829"/>
            <a:ext cx="5079717" cy="30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3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Presentation Images | Template Presentation | Sample of PPT  Presentation | Presentation Background Images">
            <a:extLst>
              <a:ext uri="{FF2B5EF4-FFF2-40B4-BE49-F238E27FC236}">
                <a16:creationId xmlns:a16="http://schemas.microsoft.com/office/drawing/2014/main" id="{A44520F3-1C9B-3F5B-061A-A81DD2EA33D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5" b="26931"/>
          <a:stretch/>
        </p:blipFill>
        <p:spPr bwMode="auto">
          <a:xfrm>
            <a:off x="1606312" y="1849514"/>
            <a:ext cx="8768976" cy="35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200" y="1714500"/>
            <a:ext cx="7989177" cy="2347997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Front-end :Angular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Back-end: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Programming Language :Java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IDE/Workbench :MyEclipse6.0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Database : MySQL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Server Deployment :Tomcat 9.x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990600"/>
            <a:ext cx="4795520" cy="7239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pic>
        <p:nvPicPr>
          <p:cNvPr id="8" name="Picture 4" descr="Java Spring Boot: Everything to Get You Started - Programmers Australia">
            <a:extLst>
              <a:ext uri="{FF2B5EF4-FFF2-40B4-BE49-F238E27FC236}">
                <a16:creationId xmlns:a16="http://schemas.microsoft.com/office/drawing/2014/main" id="{E1A11448-15E3-DE6C-7B57-A1CE59C7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414" y="4250139"/>
            <a:ext cx="1930527" cy="10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O Guide to Angular: Everything You Need to Know">
            <a:extLst>
              <a:ext uri="{FF2B5EF4-FFF2-40B4-BE49-F238E27FC236}">
                <a16:creationId xmlns:a16="http://schemas.microsoft.com/office/drawing/2014/main" id="{4F3DC93A-F2FF-97E4-7FA1-C98D66C7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4250139"/>
            <a:ext cx="2037779" cy="10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pache, tomcat, logo Icon in Vector Logo">
            <a:extLst>
              <a:ext uri="{FF2B5EF4-FFF2-40B4-BE49-F238E27FC236}">
                <a16:creationId xmlns:a16="http://schemas.microsoft.com/office/drawing/2014/main" id="{76F0A33B-299A-4B1B-3C38-7E511DA6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376" y="4250139"/>
            <a:ext cx="1930527" cy="108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ySQL - Omeecron Solutions">
            <a:extLst>
              <a:ext uri="{FF2B5EF4-FFF2-40B4-BE49-F238E27FC236}">
                <a16:creationId xmlns:a16="http://schemas.microsoft.com/office/drawing/2014/main" id="{CD8B7AFA-3AFC-46E9-67EF-72611442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338" y="4250138"/>
            <a:ext cx="1862141" cy="10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9ECC-BCD7-7387-CADB-CAD6BE34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06" y="941832"/>
            <a:ext cx="5711810" cy="587584"/>
          </a:xfrm>
        </p:spPr>
        <p:txBody>
          <a:bodyPr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694EA-37CD-313D-8F8C-50025E5D0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9028" y="1706514"/>
            <a:ext cx="9575336" cy="363016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Bank Management System is a very simple and entry level project developed in java using spring boot and angular. 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Here, A Database is used to store all the details of customer account in a table. 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system is a simple project and useful for those who want to learn Java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login, do withdrawal, Request a Deposit amount, Transfer amount from one account to another account, check his/her current balance, and view reports of all the transactions.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380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A555-4389-1F4C-81FA-74029C03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469" y="1108967"/>
            <a:ext cx="5711810" cy="587584"/>
          </a:xfrm>
        </p:spPr>
        <p:txBody>
          <a:bodyPr/>
          <a:lstStyle/>
          <a:p>
            <a:r>
              <a:rPr lang="en-US" b="1" spc="-70" dirty="0"/>
              <a:t> </a:t>
            </a:r>
            <a:r>
              <a:rPr lang="en-US" b="1" spc="-70" dirty="0">
                <a:solidFill>
                  <a:srgbClr val="C00000"/>
                </a:solidFill>
              </a:rPr>
              <a:t>OBJECTIVES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56F2A-222B-378F-2A7D-70E697EE6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72260" y="1917701"/>
            <a:ext cx="9019540" cy="4148328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Main Objective of Online Banking by commercial enterprise has been in     existence much greater in number due to lower operating costs is associated 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Online Banking has been in the form of automatic teller machines and telephone transactions.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has been transformed by the Internet, a new delivery channel for banking services that benefits both customers and banks.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4" name="Picture 4" descr="Insurance Wallpapers - Top Free Insurance Backgrounds - WallpaperAccess">
            <a:extLst>
              <a:ext uri="{FF2B5EF4-FFF2-40B4-BE49-F238E27FC236}">
                <a16:creationId xmlns:a16="http://schemas.microsoft.com/office/drawing/2014/main" id="{4774DF4C-C6DC-03E7-C143-369EC3A2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225" y="887816"/>
            <a:ext cx="1752737" cy="11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7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8580" y="1485900"/>
            <a:ext cx="9817100" cy="452997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IMPLEMENTATION: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Angular is used to develop the frontend application. As a framework, Angular has clear advantages while also providing a standard structure for developers to work with. Angular is a frontend framework that allows developers to write once and deploy to multiple platforms.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 IMPLEMENTATION: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used perform the backend application. It is used to develop the API and operations like add, update, delete and view and connecting to MYSQL database.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39671"/>
            <a:ext cx="10058400" cy="8351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</a:p>
        </p:txBody>
      </p:sp>
    </p:spTree>
    <p:extLst>
      <p:ext uri="{BB962C8B-B14F-4D97-AF65-F5344CB8AC3E}">
        <p14:creationId xmlns:p14="http://schemas.microsoft.com/office/powerpoint/2010/main" val="248065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712C-CD73-A523-37CA-A5B853B6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70" y="802640"/>
            <a:ext cx="5711810" cy="104648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FC49-1982-B13B-DF5C-2EDEEB8B7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4343" y="1849120"/>
            <a:ext cx="10233010" cy="3630168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this new system contains the following activities,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 must have a User- Id, password and Account Number to login to the system.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provides the all bank operations like deposit, withdraw, and funds transfer between       the two accounts. 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providing the fully secured login features.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2000"/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72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831277"/>
            <a:ext cx="4061012" cy="85408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9D599B39-1881-3CD8-C990-7CAD339050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8517" y="1958568"/>
            <a:ext cx="8785412" cy="34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arty_Win32_JB_v2" id="{38882D8F-135B-4B53-8430-4B694BF79376}" vid="{B574F3CD-D47E-461D-A68F-3273AD410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000AB2-1957-427C-B872-176ABC83E732}">
  <ds:schemaRefs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</TotalTime>
  <Words>875</Words>
  <Application>Microsoft Office PowerPoint</Application>
  <PresentationFormat>Widescreen</PresentationFormat>
  <Paragraphs>132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</vt:lpstr>
      <vt:lpstr>Calibri</vt:lpstr>
      <vt:lpstr>Century Gothic</vt:lpstr>
      <vt:lpstr>Times New Roman</vt:lpstr>
      <vt:lpstr>Wingdings</vt:lpstr>
      <vt:lpstr>RetrospectVTI</vt:lpstr>
      <vt:lpstr> ONLINE BANKING </vt:lpstr>
      <vt:lpstr>Team leader: OGGU DINESH KUMAR REDDY</vt:lpstr>
      <vt:lpstr>CONTENTS</vt:lpstr>
      <vt:lpstr>TECHNOLOGIES USED</vt:lpstr>
      <vt:lpstr>PROBLEM STATEMENT</vt:lpstr>
      <vt:lpstr> OBJECTIVES</vt:lpstr>
      <vt:lpstr>IMPLEMENTATION:</vt:lpstr>
      <vt:lpstr>THE PROPOSED SYSTEM</vt:lpstr>
      <vt:lpstr>Use Case Diagram</vt:lpstr>
      <vt:lpstr>PowerPoint Presentation</vt:lpstr>
      <vt:lpstr>        Module CONTD…</vt:lpstr>
      <vt:lpstr>Admin Activity Diagram</vt:lpstr>
      <vt:lpstr>MODULE CONTD...     USER-module:</vt:lpstr>
      <vt:lpstr>User Activity Diagram</vt:lpstr>
      <vt:lpstr>PowerPoint Presentation</vt:lpstr>
      <vt:lpstr>PowerPoint Presentation</vt:lpstr>
      <vt:lpstr>LOGIN SEQUENCE DIAGRAM</vt:lpstr>
      <vt:lpstr>DEPOSIT SEQUENCE DIAGRAM</vt:lpstr>
      <vt:lpstr>Withdraw Sequence Diagram</vt:lpstr>
      <vt:lpstr>Database</vt:lpstr>
      <vt:lpstr>FLOW CHART</vt:lpstr>
      <vt:lpstr>Output :  HOME PAGE</vt:lpstr>
      <vt:lpstr>USER LOGIN: </vt:lpstr>
      <vt:lpstr>USER DASHBOARD:</vt:lpstr>
      <vt:lpstr>  </vt:lpstr>
      <vt:lpstr>APPROVING CHEQUEBOOK REQUEST: </vt:lpstr>
      <vt:lpstr>Testing</vt:lpstr>
      <vt:lpstr>Testing -  FUNCTIONAL TESTING</vt:lpstr>
      <vt:lpstr>Testing – SELENIUM TESTING</vt:lpstr>
      <vt:lpstr>TESTING - TESTNG</vt:lpstr>
      <vt:lpstr>Conclusion</vt:lpstr>
      <vt:lpstr>GOALS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BANKING</dc:title>
  <dc:creator>Shanmugapriya N</dc:creator>
  <cp:lastModifiedBy>Dinesh Kumar Reddy Oggu</cp:lastModifiedBy>
  <cp:revision>158</cp:revision>
  <dcterms:created xsi:type="dcterms:W3CDTF">2022-10-18T03:42:16Z</dcterms:created>
  <dcterms:modified xsi:type="dcterms:W3CDTF">2022-10-21T06:30:36Z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